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60" r:id="rId1"/>
  </p:sldMasterIdLst>
  <p:notesMasterIdLst>
    <p:notesMasterId r:id="rId24"/>
  </p:notesMasterIdLst>
  <p:sldIdLst>
    <p:sldId id="258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72" r:id="rId11"/>
    <p:sldId id="273" r:id="rId12"/>
    <p:sldId id="274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FF"/>
    <a:srgbClr val="00FF00"/>
    <a:srgbClr val="F8F8F8"/>
    <a:srgbClr val="9900FF"/>
    <a:srgbClr val="00CC00"/>
    <a:srgbClr val="FF9900"/>
    <a:srgbClr val="FF0000"/>
    <a:srgbClr val="6699FF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52D5-4EC0-40C3-A664-9907778DE1D1}" type="datetimeFigureOut">
              <a:rPr lang="ko-KR" altLang="en-US" smtClean="0"/>
              <a:t>2015-11-30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7CFB-D2B7-44AD-BFF8-9798F39E44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673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23940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>
            <a:lvl1pPr algn="ctr">
              <a:lnSpc>
                <a:spcPct val="120000"/>
              </a:lnSpc>
              <a:defRPr sz="4000" baseline="0">
                <a:solidFill>
                  <a:srgbClr val="6699FF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5688"/>
            <a:ext cx="6858000" cy="14321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마스터 부제목 스타일 편집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88796" y="6515999"/>
            <a:ext cx="566407" cy="324000"/>
          </a:xfrm>
        </p:spPr>
        <p:txBody>
          <a:bodyPr/>
          <a:lstStyle/>
          <a:p>
            <a:fld id="{5F539CEF-8BEC-459B-9790-3B786610A2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88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latinLnBrk="0">
              <a:defRPr sz="2400"/>
            </a:lvl1pPr>
            <a:lvl2pPr algn="l" latinLnBrk="0">
              <a:defRPr/>
            </a:lvl2pPr>
            <a:lvl3pPr algn="l" latinLnBrk="0">
              <a:defRPr/>
            </a:lvl3pPr>
            <a:lvl4pPr algn="l" latinLnBrk="0">
              <a:defRPr/>
            </a:lvl4pPr>
            <a:lvl5pPr algn="l" latinLnBrk="0"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628650" y="1117082"/>
            <a:ext cx="7886700" cy="36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baseline="0">
              <a:latin typeface="Arial Unicode MS" panose="020B0604020202020204" pitchFamily="50" charset="-127"/>
              <a:ea typeface="함초롬돋움" panose="02030504000101010101" pitchFamily="18" charset="-127"/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484650" y="865082"/>
            <a:ext cx="144000" cy="288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baseline="0">
              <a:latin typeface="Arial Unicode MS" panose="020B0604020202020204" pitchFamily="50" charset="-127"/>
              <a:ea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339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04364"/>
            <a:ext cx="3886200" cy="5009030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04364"/>
            <a:ext cx="3886200" cy="5009030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628650" y="1117082"/>
            <a:ext cx="7886700" cy="36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0">
              <a:latin typeface="Arial Unicode MS" panose="020B0604020202020204" pitchFamily="50" charset="-127"/>
              <a:ea typeface="함초롬돋움" panose="02030504000101010101" pitchFamily="18" charset="-127"/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484650" y="865082"/>
            <a:ext cx="144000" cy="288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0">
              <a:latin typeface="Arial Unicode MS" panose="020B0604020202020204" pitchFamily="50" charset="-127"/>
              <a:ea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475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04364"/>
            <a:ext cx="3886200" cy="500903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aseline="0">
                <a:latin typeface="Consolas" panose="020B0609020204030204" pitchFamily="49" charset="0"/>
              </a:defRPr>
            </a:lvl1pPr>
            <a:lvl2pPr marL="457200" indent="0">
              <a:buFontTx/>
              <a:buNone/>
              <a:defRPr sz="1800" baseline="0">
                <a:latin typeface="Consolas" panose="020B0609020204030204" pitchFamily="49" charset="0"/>
              </a:defRPr>
            </a:lvl2pPr>
            <a:lvl3pPr marL="914400" indent="0">
              <a:buFontTx/>
              <a:buNone/>
              <a:defRPr sz="1800" baseline="0">
                <a:latin typeface="Consolas" panose="020B0609020204030204" pitchFamily="49" charset="0"/>
              </a:defRPr>
            </a:lvl3pPr>
            <a:lvl4pPr marL="1371600" indent="0">
              <a:buFontTx/>
              <a:buNone/>
              <a:defRPr sz="1800" baseline="0">
                <a:latin typeface="Consolas" panose="020B0609020204030204" pitchFamily="49" charset="0"/>
              </a:defRPr>
            </a:lvl4pPr>
            <a:lvl5pPr marL="1828800" indent="0">
              <a:buFontTx/>
              <a:buNone/>
              <a:defRPr sz="1800" baseline="0">
                <a:latin typeface="Consolas" panose="020B0609020204030204" pitchFamily="49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04364"/>
            <a:ext cx="3886200" cy="500903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aseline="0">
                <a:latin typeface="Consolas" panose="020B0609020204030204" pitchFamily="49" charset="0"/>
              </a:defRPr>
            </a:lvl1pPr>
            <a:lvl2pPr marL="457200" indent="0">
              <a:buFontTx/>
              <a:buNone/>
              <a:defRPr sz="1800" baseline="0">
                <a:latin typeface="Consolas" panose="020B0609020204030204" pitchFamily="49" charset="0"/>
              </a:defRPr>
            </a:lvl2pPr>
            <a:lvl3pPr marL="914400" indent="0">
              <a:buFontTx/>
              <a:buNone/>
              <a:defRPr sz="1800" baseline="0">
                <a:latin typeface="Consolas" panose="020B0609020204030204" pitchFamily="49" charset="0"/>
              </a:defRPr>
            </a:lvl3pPr>
            <a:lvl4pPr marL="1371600" indent="0">
              <a:buFontTx/>
              <a:buNone/>
              <a:defRPr sz="1800" baseline="0">
                <a:latin typeface="Consolas" panose="020B0609020204030204" pitchFamily="49" charset="0"/>
              </a:defRPr>
            </a:lvl4pPr>
            <a:lvl5pPr marL="1828800" indent="0">
              <a:buFontTx/>
              <a:buNone/>
              <a:defRPr sz="1800" baseline="0">
                <a:latin typeface="Consolas" panose="020B0609020204030204" pitchFamily="49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628650" y="1117082"/>
            <a:ext cx="7886700" cy="36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0">
              <a:latin typeface="Arial Unicode MS" panose="020B0604020202020204" pitchFamily="50" charset="-127"/>
              <a:ea typeface="함초롬돋움" panose="02030504000101010101" pitchFamily="18" charset="-127"/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484650" y="865082"/>
            <a:ext cx="144000" cy="288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0">
              <a:latin typeface="Arial Unicode MS" panose="020B0604020202020204" pitchFamily="50" charset="-127"/>
              <a:ea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006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628650" y="1117082"/>
            <a:ext cx="7886700" cy="36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0">
              <a:latin typeface="Arial Unicode MS" panose="020B0604020202020204" pitchFamily="50" charset="-127"/>
              <a:ea typeface="함초롬돋움" panose="02030504000101010101" pitchFamily="18" charset="-127"/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484650" y="865082"/>
            <a:ext cx="144000" cy="288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0">
              <a:latin typeface="Arial Unicode MS" panose="020B0604020202020204" pitchFamily="50" charset="-127"/>
              <a:ea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633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94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 userDrawn="1"/>
        </p:nvSpPr>
        <p:spPr>
          <a:xfrm>
            <a:off x="0" y="452"/>
            <a:ext cx="9144000" cy="288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E5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0">
              <a:latin typeface="Arial Unicode MS" panose="020B0604020202020204" pitchFamily="50" charset="-127"/>
              <a:ea typeface="함초롬돋움" panose="02030504000101010101" pitchFamily="18" charset="-12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55232"/>
            <a:ext cx="7886700" cy="71819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48205"/>
            <a:ext cx="7886700" cy="5144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85468" y="6515999"/>
            <a:ext cx="635889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>
                    <a:lumMod val="50000"/>
                  </a:schemeClr>
                </a:solidFill>
                <a:latin typeface="Arial Unicode MS" panose="020B0604020202020204" pitchFamily="50" charset="-127"/>
                <a:ea typeface="함초롬돋움" panose="02030504000101010101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88796" y="6519772"/>
            <a:ext cx="566407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bg1">
                    <a:lumMod val="50000"/>
                  </a:schemeClr>
                </a:solidFill>
                <a:latin typeface="Arial Unicode MS" panose="020B0604020202020204" pitchFamily="50" charset="-127"/>
                <a:ea typeface="함초롬돋움" panose="02030504000101010101" pitchFamily="18" charset="-127"/>
              </a:defRPr>
            </a:lvl1pPr>
          </a:lstStyle>
          <a:p>
            <a:fld id="{5F539CEF-8BEC-459B-9790-3B786610A21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98000"/>
            <a:ext cx="5233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800" dirty="0" smtClean="0">
                <a:solidFill>
                  <a:srgbClr val="6699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©</a:t>
            </a:r>
            <a:r>
              <a:rPr lang="en-US" altLang="ko-KR" sz="800" baseline="0" dirty="0" smtClean="0">
                <a:solidFill>
                  <a:srgbClr val="6699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2015</a:t>
            </a:r>
            <a:endParaRPr lang="ko-KR" altLang="en-US" sz="800" dirty="0">
              <a:solidFill>
                <a:srgbClr val="6699FF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428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9" r:id="rId4"/>
    <p:sldLayoutId id="2147483666" r:id="rId5"/>
    <p:sldLayoutId id="2147483667" r:id="rId6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kern="1200" baseline="0">
          <a:solidFill>
            <a:srgbClr val="6699FF"/>
          </a:solidFill>
          <a:latin typeface="Arial Unicode MS" panose="020B0604020202020204" pitchFamily="50" charset="-127"/>
          <a:ea typeface="함초롬돋움" panose="02030504000101010101" pitchFamily="18" charset="-127"/>
          <a:cs typeface="Arial Unicode MS" panose="020B0604020202020204" pitchFamily="50" charset="-127"/>
        </a:defRPr>
      </a:lvl1pPr>
    </p:titleStyle>
    <p:bodyStyle>
      <a:lvl1pPr marL="228600" indent="-228600" algn="just" defTabSz="914400" rtl="0" eaLnBrk="1" latinLnBrk="1" hangingPunct="1">
        <a:lnSpc>
          <a:spcPct val="120000"/>
        </a:lnSpc>
        <a:spcBef>
          <a:spcPts val="600"/>
        </a:spcBef>
        <a:buClr>
          <a:srgbClr val="6699FF"/>
        </a:buClr>
        <a:buSzPct val="120000"/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 Unicode MS" panose="020B0604020202020204" pitchFamily="50" charset="-127"/>
          <a:ea typeface="함초롬돋움" panose="02030504000101010101" pitchFamily="18" charset="-127"/>
          <a:cs typeface="함초롬돋움" panose="02030504000101010101" pitchFamily="18" charset="-127"/>
        </a:defRPr>
      </a:lvl1pPr>
      <a:lvl2pPr marL="685800" indent="-228600" algn="just" defTabSz="914400" rtl="0" eaLnBrk="1" latinLnBrk="1" hangingPunct="1">
        <a:lnSpc>
          <a:spcPct val="120000"/>
        </a:lnSpc>
        <a:spcBef>
          <a:spcPts val="500"/>
        </a:spcBef>
        <a:buClr>
          <a:srgbClr val="6699FF"/>
        </a:buClr>
        <a:buSzPct val="120000"/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Arial Unicode MS" panose="020B0604020202020204" pitchFamily="50" charset="-127"/>
          <a:ea typeface="함초롬돋움" panose="02030504000101010101" pitchFamily="18" charset="-127"/>
          <a:cs typeface="함초롬돋움" panose="02030504000101010101" pitchFamily="18" charset="-127"/>
        </a:defRPr>
      </a:lvl2pPr>
      <a:lvl3pPr marL="1143000" indent="-228600" algn="just" defTabSz="914400" rtl="0" eaLnBrk="1" latinLnBrk="1" hangingPunct="1">
        <a:lnSpc>
          <a:spcPct val="120000"/>
        </a:lnSpc>
        <a:spcBef>
          <a:spcPts val="500"/>
        </a:spcBef>
        <a:buClr>
          <a:srgbClr val="6699FF"/>
        </a:buClr>
        <a:buSzPct val="120000"/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 Unicode MS" panose="020B0604020202020204" pitchFamily="50" charset="-127"/>
          <a:ea typeface="함초롬돋움" panose="02030504000101010101" pitchFamily="18" charset="-127"/>
          <a:cs typeface="함초롬돋움" panose="02030504000101010101" pitchFamily="18" charset="-127"/>
        </a:defRPr>
      </a:lvl3pPr>
      <a:lvl4pPr marL="1600200" indent="-228600" algn="just" defTabSz="914400" rtl="0" eaLnBrk="1" latinLnBrk="1" hangingPunct="1">
        <a:lnSpc>
          <a:spcPct val="120000"/>
        </a:lnSpc>
        <a:spcBef>
          <a:spcPts val="500"/>
        </a:spcBef>
        <a:buClr>
          <a:srgbClr val="6699FF"/>
        </a:buClr>
        <a:buSzPct val="12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 Unicode MS" panose="020B0604020202020204" pitchFamily="50" charset="-127"/>
          <a:ea typeface="함초롬돋움" panose="02030504000101010101" pitchFamily="18" charset="-127"/>
          <a:cs typeface="함초롬돋움" panose="02030504000101010101" pitchFamily="18" charset="-127"/>
        </a:defRPr>
      </a:lvl4pPr>
      <a:lvl5pPr marL="2057400" indent="-228600" algn="just" defTabSz="914400" rtl="0" eaLnBrk="1" latinLnBrk="1" hangingPunct="1">
        <a:lnSpc>
          <a:spcPct val="120000"/>
        </a:lnSpc>
        <a:spcBef>
          <a:spcPts val="500"/>
        </a:spcBef>
        <a:buClr>
          <a:srgbClr val="6699FF"/>
        </a:buClr>
        <a:buSzPct val="12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 Unicode MS" panose="020B0604020202020204" pitchFamily="50" charset="-127"/>
          <a:ea typeface="함초롬돋움" panose="02030504000101010101" pitchFamily="18" charset="-127"/>
          <a:cs typeface="함초롬돋움" panose="02030504000101010101" pitchFamily="18" charset="-127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Digital Rights Management in a 3G Mobile Phone and Beyond</a:t>
            </a:r>
            <a:endParaRPr lang="ko-KR" altLang="en-US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143000" y="3361765"/>
            <a:ext cx="6858000" cy="1432112"/>
          </a:xfrm>
        </p:spPr>
        <p:txBody>
          <a:bodyPr/>
          <a:lstStyle/>
          <a:p>
            <a:r>
              <a:rPr lang="en-US" altLang="ko-KR" dirty="0"/>
              <a:t>Thomas </a:t>
            </a:r>
            <a:r>
              <a:rPr lang="en-US" altLang="ko-KR" dirty="0" err="1"/>
              <a:t>S.Messerges</a:t>
            </a:r>
            <a:r>
              <a:rPr lang="en-US" altLang="ko-KR" dirty="0"/>
              <a:t>, </a:t>
            </a:r>
            <a:r>
              <a:rPr lang="en-US" altLang="ko-KR" dirty="0" err="1"/>
              <a:t>Ezzat</a:t>
            </a:r>
            <a:r>
              <a:rPr lang="en-US" altLang="ko-KR" dirty="0"/>
              <a:t> A. </a:t>
            </a:r>
            <a:r>
              <a:rPr lang="en-US" altLang="ko-KR" dirty="0" err="1" smtClean="0"/>
              <a:t>Dabbish</a:t>
            </a:r>
            <a:endParaRPr lang="en-US" altLang="ko-KR" dirty="0"/>
          </a:p>
        </p:txBody>
      </p:sp>
      <p:sp>
        <p:nvSpPr>
          <p:cNvPr id="5" name="부제목 3"/>
          <p:cNvSpPr txBox="1">
            <a:spLocks/>
          </p:cNvSpPr>
          <p:nvPr/>
        </p:nvSpPr>
        <p:spPr>
          <a:xfrm>
            <a:off x="1143000" y="4793877"/>
            <a:ext cx="6858000" cy="1432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120000"/>
              </a:lnSpc>
              <a:spcBef>
                <a:spcPts val="600"/>
              </a:spcBef>
              <a:buClr>
                <a:srgbClr val="6699FF"/>
              </a:buClr>
              <a:buSzPct val="120000"/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rial Unicode MS" panose="020B0604020202020204" pitchFamily="50" charset="-127"/>
                <a:ea typeface="함초롬돋움" panose="02030504000101010101" pitchFamily="18" charset="-127"/>
                <a:cs typeface="함초롬돋움" panose="02030504000101010101" pitchFamily="18" charset="-127"/>
              </a:defRPr>
            </a:lvl1pPr>
            <a:lvl2pPr marL="457200" indent="0" algn="ctr" defTabSz="914400" rtl="0" eaLnBrk="1" latinLnBrk="1" hangingPunct="1">
              <a:lnSpc>
                <a:spcPct val="120000"/>
              </a:lnSpc>
              <a:spcBef>
                <a:spcPts val="500"/>
              </a:spcBef>
              <a:buClr>
                <a:srgbClr val="6699FF"/>
              </a:buClr>
              <a:buSzPct val="120000"/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Arial Unicode MS" panose="020B0604020202020204" pitchFamily="50" charset="-127"/>
                <a:ea typeface="함초롬돋움" panose="02030504000101010101" pitchFamily="18" charset="-127"/>
                <a:cs typeface="함초롬돋움" panose="02030504000101010101" pitchFamily="18" charset="-127"/>
              </a:defRPr>
            </a:lvl2pPr>
            <a:lvl3pPr marL="914400" indent="0" algn="ctr" defTabSz="914400" rtl="0" eaLnBrk="1" latinLnBrk="1" hangingPunct="1">
              <a:lnSpc>
                <a:spcPct val="120000"/>
              </a:lnSpc>
              <a:spcBef>
                <a:spcPts val="500"/>
              </a:spcBef>
              <a:buClr>
                <a:srgbClr val="6699FF"/>
              </a:buClr>
              <a:buSzPct val="120000"/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 Unicode MS" panose="020B0604020202020204" pitchFamily="50" charset="-127"/>
                <a:ea typeface="함초롬돋움" panose="02030504000101010101" pitchFamily="18" charset="-127"/>
                <a:cs typeface="함초롬돋움" panose="02030504000101010101" pitchFamily="18" charset="-127"/>
              </a:defRPr>
            </a:lvl3pPr>
            <a:lvl4pPr marL="1371600" indent="0" algn="ctr" defTabSz="914400" rtl="0" eaLnBrk="1" latinLnBrk="1" hangingPunct="1">
              <a:lnSpc>
                <a:spcPct val="120000"/>
              </a:lnSpc>
              <a:spcBef>
                <a:spcPts val="500"/>
              </a:spcBef>
              <a:buClr>
                <a:srgbClr val="6699FF"/>
              </a:buClr>
              <a:buSzPct val="12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 Unicode MS" panose="020B0604020202020204" pitchFamily="50" charset="-127"/>
                <a:ea typeface="함초롬돋움" panose="02030504000101010101" pitchFamily="18" charset="-127"/>
                <a:cs typeface="함초롬돋움" panose="02030504000101010101" pitchFamily="18" charset="-127"/>
              </a:defRPr>
            </a:lvl4pPr>
            <a:lvl5pPr marL="1828800" indent="0" algn="ctr" defTabSz="914400" rtl="0" eaLnBrk="1" latinLnBrk="1" hangingPunct="1">
              <a:lnSpc>
                <a:spcPct val="120000"/>
              </a:lnSpc>
              <a:spcBef>
                <a:spcPts val="500"/>
              </a:spcBef>
              <a:buClr>
                <a:srgbClr val="6699FF"/>
              </a:buClr>
              <a:buSzPct val="12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 Unicode MS" panose="020B0604020202020204" pitchFamily="50" charset="-127"/>
                <a:ea typeface="함초롬돋움" panose="02030504000101010101" pitchFamily="18" charset="-127"/>
                <a:cs typeface="함초롬돋움" panose="02030504000101010101" pitchFamily="18" charset="-127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dirty="0" smtClean="0"/>
              <a:t>ILKOO LEE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44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DRM System </a:t>
            </a:r>
            <a:r>
              <a:rPr lang="en-US" altLang="ko-KR" dirty="0" smtClean="0"/>
              <a:t>– DRM Manager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8237" y="1267619"/>
            <a:ext cx="686752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DRM System – Trusted Application Agents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ko-KR" dirty="0"/>
              <a:t>Actually Access and manipulate decrypted </a:t>
            </a:r>
            <a:r>
              <a:rPr lang="en-US" altLang="ko-KR" dirty="0" smtClean="0"/>
              <a:t>content</a:t>
            </a:r>
            <a:endParaRPr lang="en-US" altLang="ko-KR" dirty="0"/>
          </a:p>
          <a:p>
            <a:pPr>
              <a:buFont typeface="Arial" charset="0"/>
              <a:buChar char="•"/>
              <a:defRPr/>
            </a:pPr>
            <a:r>
              <a:rPr lang="en-US" altLang="ko-KR" dirty="0"/>
              <a:t>Rendering Agents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Render DRM-protected </a:t>
            </a:r>
            <a:r>
              <a:rPr lang="en-US" altLang="ko-KR" dirty="0" smtClean="0"/>
              <a:t>content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Interact with top‐level GUI</a:t>
            </a:r>
            <a:endParaRPr lang="en-US" altLang="ko-KR" dirty="0"/>
          </a:p>
          <a:p>
            <a:pPr>
              <a:buFont typeface="Arial" charset="0"/>
              <a:buChar char="•"/>
              <a:defRPr/>
            </a:pPr>
            <a:r>
              <a:rPr lang="en-US" altLang="ko-KR" dirty="0" smtClean="0"/>
              <a:t>Transport </a:t>
            </a:r>
            <a:r>
              <a:rPr lang="en-US" altLang="ko-KR" dirty="0"/>
              <a:t>Agents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move content from one location to another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 smtClean="0"/>
              <a:t>Establish </a:t>
            </a:r>
            <a:r>
              <a:rPr lang="en-US" altLang="ko-KR" dirty="0"/>
              <a:t>a Secure Authenticate Channel(SAC)</a:t>
            </a:r>
          </a:p>
          <a:p>
            <a:pPr>
              <a:buFont typeface="Arial" charset="0"/>
              <a:buChar char="•"/>
              <a:defRPr/>
            </a:pPr>
            <a:r>
              <a:rPr lang="en-US" altLang="ko-KR" dirty="0" smtClean="0"/>
              <a:t>Derivative </a:t>
            </a:r>
            <a:r>
              <a:rPr lang="en-US" altLang="ko-KR" dirty="0"/>
              <a:t>Work Agents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Extract and transform protected content or license into a different form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 smtClean="0"/>
              <a:t>Installation </a:t>
            </a:r>
            <a:r>
              <a:rPr lang="en-US" altLang="ko-KR" dirty="0"/>
              <a:t>of DRM-protected software or </a:t>
            </a:r>
            <a:r>
              <a:rPr lang="en-US" altLang="ko-KR" dirty="0" smtClean="0"/>
              <a:t>data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54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DRM System </a:t>
            </a:r>
            <a:r>
              <a:rPr lang="en-US" altLang="ko-KR" dirty="0" smtClean="0"/>
              <a:t>– </a:t>
            </a:r>
            <a:r>
              <a:rPr lang="en-US" altLang="ko-KR" dirty="0"/>
              <a:t>Trusted Application Agents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12</a:t>
            </a:fld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87" y="1391444"/>
            <a:ext cx="682942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DRM System – Security Agents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Memory </a:t>
            </a:r>
            <a:r>
              <a:rPr lang="en-US" altLang="ko-KR" dirty="0"/>
              <a:t>and File </a:t>
            </a:r>
            <a:r>
              <a:rPr lang="en-US" altLang="ko-KR" dirty="0" smtClean="0"/>
              <a:t>management</a:t>
            </a:r>
          </a:p>
          <a:p>
            <a:pPr lvl="1"/>
            <a:r>
              <a:rPr lang="en-US" altLang="ko-KR" dirty="0"/>
              <a:t>Access-controlled file system</a:t>
            </a:r>
          </a:p>
          <a:p>
            <a:pPr lvl="2"/>
            <a:r>
              <a:rPr lang="en-US" altLang="ko-KR" dirty="0" smtClean="0"/>
              <a:t>to </a:t>
            </a:r>
            <a:r>
              <a:rPr lang="en-US" altLang="ko-KR" dirty="0"/>
              <a:t>store decrypted content</a:t>
            </a:r>
          </a:p>
          <a:p>
            <a:pPr lvl="1"/>
            <a:r>
              <a:rPr lang="en-US" altLang="ko-KR" dirty="0" smtClean="0"/>
              <a:t>Memory </a:t>
            </a:r>
            <a:r>
              <a:rPr lang="en-US" altLang="ko-KR" dirty="0"/>
              <a:t>separation system</a:t>
            </a:r>
          </a:p>
          <a:p>
            <a:pPr lvl="2"/>
            <a:r>
              <a:rPr lang="en-US" altLang="ko-KR" dirty="0"/>
              <a:t>To ensure that if a trusted operation is running, untrusted operations can’t eavesdrop on the memory</a:t>
            </a:r>
          </a:p>
          <a:p>
            <a:pPr lvl="1"/>
            <a:r>
              <a:rPr lang="en-US" altLang="ko-KR" dirty="0"/>
              <a:t>Secure memory system</a:t>
            </a:r>
          </a:p>
          <a:p>
            <a:pPr lvl="2"/>
            <a:r>
              <a:rPr lang="en-US" altLang="ko-KR" dirty="0" smtClean="0"/>
              <a:t>To prevent </a:t>
            </a:r>
            <a:r>
              <a:rPr lang="en-US" altLang="ko-KR" dirty="0"/>
              <a:t>critical data(private key) from leaking out of the system</a:t>
            </a:r>
          </a:p>
          <a:p>
            <a:r>
              <a:rPr lang="en-US" altLang="ko-KR" dirty="0" smtClean="0"/>
              <a:t>Cryptographic operations</a:t>
            </a:r>
          </a:p>
          <a:p>
            <a:pPr lvl="1"/>
            <a:r>
              <a:rPr lang="en-US" altLang="ko-KR" dirty="0" smtClean="0"/>
              <a:t>AES / SHA1 / RSA / ECC ...</a:t>
            </a:r>
            <a:endParaRPr lang="en-US" altLang="ko-KR" dirty="0"/>
          </a:p>
          <a:p>
            <a:r>
              <a:rPr lang="en-US" altLang="ko-KR" dirty="0"/>
              <a:t>Key/Certificate </a:t>
            </a:r>
            <a:r>
              <a:rPr lang="en-US" altLang="ko-KR" dirty="0" smtClean="0"/>
              <a:t>management</a:t>
            </a:r>
          </a:p>
          <a:p>
            <a:pPr lvl="1"/>
            <a:r>
              <a:rPr lang="en-US" altLang="ko-KR" dirty="0"/>
              <a:t>Securely handle a database of the phone’s </a:t>
            </a:r>
            <a:r>
              <a:rPr lang="en-US" altLang="ko-KR" dirty="0" smtClean="0"/>
              <a:t>credentials (keys</a:t>
            </a:r>
            <a:r>
              <a:rPr lang="en-US" altLang="ko-KR" dirty="0"/>
              <a:t>, </a:t>
            </a:r>
            <a:r>
              <a:rPr lang="en-US" altLang="ko-KR" dirty="0" smtClean="0"/>
              <a:t>certificates</a:t>
            </a:r>
            <a:r>
              <a:rPr lang="en-US" altLang="ko-KR" dirty="0"/>
              <a:t>, </a:t>
            </a:r>
            <a:r>
              <a:rPr lang="en-US" altLang="ko-KR" dirty="0" smtClean="0"/>
              <a:t>IDs)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807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DRM System – DRM Credentials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14</a:t>
            </a:fld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691" y="1247775"/>
            <a:ext cx="6714618" cy="514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5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DRM System – DRM Credentials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Serial </a:t>
            </a:r>
            <a:r>
              <a:rPr lang="en-US" altLang="ko-KR" dirty="0" smtClean="0"/>
              <a:t>Number</a:t>
            </a:r>
            <a:endParaRPr lang="en-US" altLang="ko-KR" dirty="0"/>
          </a:p>
          <a:p>
            <a:pPr lvl="1"/>
            <a:r>
              <a:rPr lang="en-US" altLang="ko-KR" dirty="0"/>
              <a:t>Unchangeable </a:t>
            </a:r>
            <a:r>
              <a:rPr lang="en-US" altLang="ko-KR" dirty="0" smtClean="0"/>
              <a:t>number that </a:t>
            </a:r>
            <a:r>
              <a:rPr lang="en-US" altLang="ko-KR" dirty="0"/>
              <a:t>identifies the </a:t>
            </a:r>
            <a:r>
              <a:rPr lang="en-US" altLang="ko-KR" dirty="0" smtClean="0"/>
              <a:t>phone</a:t>
            </a:r>
            <a:endParaRPr lang="en-US" altLang="ko-KR" dirty="0"/>
          </a:p>
          <a:p>
            <a:r>
              <a:rPr lang="en-US" altLang="ko-KR" dirty="0"/>
              <a:t>Model N</a:t>
            </a:r>
            <a:r>
              <a:rPr lang="en-US" altLang="ko-KR" dirty="0" smtClean="0"/>
              <a:t>umber</a:t>
            </a:r>
            <a:endParaRPr lang="en-US" altLang="ko-KR" dirty="0"/>
          </a:p>
          <a:p>
            <a:pPr lvl="1"/>
            <a:r>
              <a:rPr lang="en-US" altLang="ko-KR" dirty="0"/>
              <a:t>Number that identifies </a:t>
            </a:r>
            <a:r>
              <a:rPr lang="en-US" altLang="ko-KR" dirty="0" smtClean="0"/>
              <a:t>HW </a:t>
            </a:r>
            <a:r>
              <a:rPr lang="en-US" altLang="ko-KR" dirty="0"/>
              <a:t>and SW </a:t>
            </a:r>
            <a:r>
              <a:rPr lang="en-US" altLang="ko-KR" dirty="0" smtClean="0"/>
              <a:t>version</a:t>
            </a:r>
            <a:endParaRPr lang="en-US" altLang="ko-KR" dirty="0"/>
          </a:p>
          <a:p>
            <a:r>
              <a:rPr lang="en-US" altLang="ko-KR" dirty="0"/>
              <a:t>Root K</a:t>
            </a:r>
            <a:r>
              <a:rPr lang="en-US" altLang="ko-KR" dirty="0" smtClean="0"/>
              <a:t>ey</a:t>
            </a:r>
          </a:p>
          <a:p>
            <a:pPr lvl="1"/>
            <a:r>
              <a:rPr lang="en-US" altLang="ko-KR" dirty="0" smtClean="0"/>
              <a:t>Check </a:t>
            </a:r>
            <a:r>
              <a:rPr lang="en-US" altLang="ko-KR" dirty="0"/>
              <a:t>the authenticity and </a:t>
            </a:r>
            <a:r>
              <a:rPr lang="en-US" altLang="ko-KR" dirty="0" smtClean="0"/>
              <a:t>integrity </a:t>
            </a:r>
            <a:r>
              <a:rPr lang="en-US" altLang="ko-KR" dirty="0"/>
              <a:t>of the </a:t>
            </a:r>
            <a:r>
              <a:rPr lang="en-US" altLang="ko-KR" dirty="0" smtClean="0"/>
              <a:t>credentials</a:t>
            </a:r>
            <a:endParaRPr lang="en-US" altLang="ko-KR" dirty="0"/>
          </a:p>
          <a:p>
            <a:r>
              <a:rPr lang="en-US" altLang="ko-KR" dirty="0"/>
              <a:t>Private keys and Certificates</a:t>
            </a:r>
          </a:p>
          <a:p>
            <a:pPr lvl="1"/>
            <a:r>
              <a:rPr lang="en-US" altLang="ko-KR" dirty="0" err="1"/>
              <a:t>KuPri</a:t>
            </a:r>
            <a:r>
              <a:rPr lang="en-US" altLang="ko-KR" dirty="0"/>
              <a:t> and </a:t>
            </a:r>
            <a:r>
              <a:rPr lang="en-US" altLang="ko-KR" dirty="0" err="1"/>
              <a:t>UniCert</a:t>
            </a:r>
            <a:endParaRPr lang="en-US" altLang="ko-KR" dirty="0"/>
          </a:p>
          <a:p>
            <a:pPr lvl="2"/>
            <a:r>
              <a:rPr lang="en-US" altLang="ko-KR" dirty="0"/>
              <a:t>Used for establishing Secure Authenticate Channel(SAC) to a phone</a:t>
            </a:r>
          </a:p>
          <a:p>
            <a:pPr lvl="1"/>
            <a:r>
              <a:rPr lang="en-US" altLang="ko-KR" dirty="0" err="1"/>
              <a:t>KdPri</a:t>
            </a:r>
            <a:r>
              <a:rPr lang="en-US" altLang="ko-KR" dirty="0"/>
              <a:t> and </a:t>
            </a:r>
            <a:r>
              <a:rPr lang="en-US" altLang="ko-KR" dirty="0" err="1"/>
              <a:t>DRMCert</a:t>
            </a:r>
            <a:endParaRPr lang="en-US" altLang="ko-KR" dirty="0"/>
          </a:p>
          <a:p>
            <a:pPr lvl="2"/>
            <a:r>
              <a:rPr lang="en-US" altLang="ko-KR" dirty="0"/>
              <a:t>Used for assigning content to a device </a:t>
            </a:r>
          </a:p>
          <a:p>
            <a:pPr lvl="2"/>
            <a:r>
              <a:rPr lang="en-US" altLang="ko-KR" dirty="0"/>
              <a:t>Content encryption key is encrypted with </a:t>
            </a:r>
            <a:r>
              <a:rPr lang="en-US" altLang="ko-KR" dirty="0" err="1"/>
              <a:t>KdPub</a:t>
            </a:r>
            <a:r>
              <a:rPr lang="en-US" altLang="ko-KR" dirty="0"/>
              <a:t> and decrypted with </a:t>
            </a:r>
            <a:r>
              <a:rPr lang="en-US" altLang="ko-KR" dirty="0" err="1"/>
              <a:t>KdPri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3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Security Issues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Licenses</a:t>
            </a:r>
          </a:p>
          <a:p>
            <a:pPr lvl="1"/>
            <a:r>
              <a:rPr lang="en-US" altLang="ko-KR" dirty="0"/>
              <a:t>Need to verify integrity and authenticity of licenses</a:t>
            </a:r>
          </a:p>
          <a:p>
            <a:r>
              <a:rPr lang="en-US" altLang="ko-KR" dirty="0"/>
              <a:t>Integrity and Authenticity</a:t>
            </a:r>
          </a:p>
          <a:p>
            <a:pPr lvl="1"/>
            <a:r>
              <a:rPr lang="en-US" altLang="ko-KR" dirty="0"/>
              <a:t>Content providers need to trust that the DRM system will keep keys secret</a:t>
            </a:r>
          </a:p>
          <a:p>
            <a:r>
              <a:rPr lang="en-US" altLang="ko-KR" dirty="0"/>
              <a:t>Rights Enforcement</a:t>
            </a:r>
          </a:p>
          <a:p>
            <a:pPr lvl="1"/>
            <a:r>
              <a:rPr lang="en-US" altLang="ko-KR" dirty="0"/>
              <a:t>DRM manager should enforce rights responsibly and fail in a safe manner if there are conflicting constraints</a:t>
            </a:r>
            <a:endParaRPr lang="en-US" altLang="ko-KR" sz="2000" dirty="0"/>
          </a:p>
          <a:p>
            <a:r>
              <a:rPr lang="en-US" altLang="ko-KR" dirty="0"/>
              <a:t>Content Protection</a:t>
            </a:r>
          </a:p>
          <a:p>
            <a:pPr lvl="1"/>
            <a:r>
              <a:rPr lang="en-US" altLang="ko-KR" dirty="0"/>
              <a:t>Rendering software should be trusted to not leak of copy the decrypted content</a:t>
            </a:r>
          </a:p>
          <a:p>
            <a:r>
              <a:rPr lang="en-US" altLang="ko-KR" dirty="0"/>
              <a:t>Privacy Issues</a:t>
            </a:r>
          </a:p>
          <a:p>
            <a:pPr lvl="1"/>
            <a:r>
              <a:rPr lang="en-US" altLang="ko-KR" dirty="0"/>
              <a:t>User information and identity must not be </a:t>
            </a:r>
            <a:r>
              <a:rPr lang="en-US" altLang="ko-KR" dirty="0" smtClean="0"/>
              <a:t>disclosed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84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Family Domain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The consumers don’t want to be locked to one particular device</a:t>
            </a:r>
          </a:p>
          <a:p>
            <a:r>
              <a:rPr lang="en-US" altLang="ko-KR" dirty="0"/>
              <a:t>Consumer decides which devices belong to his domain</a:t>
            </a:r>
          </a:p>
          <a:p>
            <a:pPr lvl="1"/>
            <a:r>
              <a:rPr lang="en-US" altLang="ko-KR" dirty="0"/>
              <a:t>Portable devices are assigned to a particular domain by registering with the DA(Domain Authority)</a:t>
            </a:r>
          </a:p>
          <a:p>
            <a:r>
              <a:rPr lang="en-US" altLang="ko-KR" dirty="0"/>
              <a:t>A trusted server, DA installs common DRM private key in all these devices</a:t>
            </a:r>
          </a:p>
          <a:p>
            <a:pPr lvl="1"/>
            <a:r>
              <a:rPr lang="en-US" altLang="ko-KR" dirty="0"/>
              <a:t>Domain private key</a:t>
            </a:r>
          </a:p>
          <a:p>
            <a:r>
              <a:rPr lang="en-US" altLang="ko-KR" dirty="0"/>
              <a:t>A device needs to register with a DA once, and could access to all the content in a domain with domain private key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15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Example Use </a:t>
            </a:r>
            <a:r>
              <a:rPr lang="en-US" altLang="ko-KR" dirty="0" smtClean="0"/>
              <a:t>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Enrollment of Device into a Family </a:t>
            </a:r>
            <a:r>
              <a:rPr lang="en-US" altLang="ko-KR" dirty="0" smtClean="0"/>
              <a:t>Domain</a:t>
            </a:r>
            <a:endParaRPr lang="en-US" altLang="ko-KR" dirty="0"/>
          </a:p>
          <a:p>
            <a:r>
              <a:rPr lang="en-US" altLang="ko-KR" dirty="0" smtClean="0"/>
              <a:t>1. The </a:t>
            </a:r>
            <a:r>
              <a:rPr lang="en-US" altLang="ko-KR" dirty="0"/>
              <a:t>consumer activates the domain enrollment </a:t>
            </a:r>
            <a:r>
              <a:rPr lang="en-US" altLang="ko-KR" dirty="0" smtClean="0"/>
              <a:t>application, which </a:t>
            </a:r>
            <a:r>
              <a:rPr lang="en-US" altLang="ko-KR" dirty="0"/>
              <a:t>initiates contact with the DA.</a:t>
            </a:r>
          </a:p>
          <a:p>
            <a:r>
              <a:rPr lang="en-US" altLang="ko-KR" dirty="0"/>
              <a:t>2. The phone and DA establish a SAC and the device </a:t>
            </a:r>
            <a:r>
              <a:rPr lang="en-US" altLang="ko-KR" dirty="0" smtClean="0"/>
              <a:t>identifies itself </a:t>
            </a:r>
            <a:r>
              <a:rPr lang="en-US" altLang="ko-KR" dirty="0"/>
              <a:t>to the DA.</a:t>
            </a:r>
          </a:p>
          <a:p>
            <a:r>
              <a:rPr lang="en-US" altLang="ko-KR" dirty="0"/>
              <a:t>3. The consumer indicates whether he wants to form a </a:t>
            </a:r>
            <a:r>
              <a:rPr lang="en-US" altLang="ko-KR" dirty="0" smtClean="0"/>
              <a:t>new domain </a:t>
            </a:r>
            <a:r>
              <a:rPr lang="en-US" altLang="ko-KR" dirty="0"/>
              <a:t>or add the device to an existing domain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4. The </a:t>
            </a:r>
            <a:r>
              <a:rPr lang="en-US" altLang="ko-KR" dirty="0"/>
              <a:t>DA sends a new or an existing (in the case of joining </a:t>
            </a:r>
            <a:r>
              <a:rPr lang="en-US" altLang="ko-KR" dirty="0" smtClean="0"/>
              <a:t>an existing </a:t>
            </a:r>
            <a:r>
              <a:rPr lang="en-US" altLang="ko-KR" dirty="0"/>
              <a:t>domain) </a:t>
            </a:r>
            <a:r>
              <a:rPr lang="en-US" altLang="ko-KR" i="1" dirty="0" err="1"/>
              <a:t>KdPri</a:t>
            </a:r>
            <a:r>
              <a:rPr lang="en-US" altLang="ko-KR" i="1" dirty="0"/>
              <a:t> </a:t>
            </a:r>
            <a:r>
              <a:rPr lang="en-US" altLang="ko-KR" dirty="0"/>
              <a:t>and </a:t>
            </a:r>
            <a:r>
              <a:rPr lang="en-US" altLang="ko-KR" i="1" dirty="0" err="1"/>
              <a:t>DRMCert</a:t>
            </a:r>
            <a:r>
              <a:rPr lang="en-US" altLang="ko-KR" i="1" dirty="0"/>
              <a:t> </a:t>
            </a:r>
            <a:r>
              <a:rPr lang="en-US" altLang="ko-KR" dirty="0"/>
              <a:t>to the phone.</a:t>
            </a:r>
          </a:p>
          <a:p>
            <a:r>
              <a:rPr lang="en-US" altLang="ko-KR" dirty="0"/>
              <a:t>5. The phone securely installs the </a:t>
            </a:r>
            <a:r>
              <a:rPr lang="en-US" altLang="ko-KR" i="1" dirty="0" err="1"/>
              <a:t>KdPri</a:t>
            </a:r>
            <a:r>
              <a:rPr lang="en-US" altLang="ko-KR" i="1" dirty="0"/>
              <a:t> </a:t>
            </a:r>
            <a:r>
              <a:rPr lang="en-US" altLang="ko-KR" dirty="0"/>
              <a:t>into its </a:t>
            </a:r>
            <a:r>
              <a:rPr lang="en-US" altLang="ko-KR" dirty="0" err="1" smtClean="0"/>
              <a:t>accesscontrolleddatabase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72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Example Use </a:t>
            </a:r>
            <a:r>
              <a:rPr lang="en-US" altLang="ko-KR" dirty="0" smtClean="0"/>
              <a:t>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Enrollment of Device into a Family </a:t>
            </a:r>
            <a:r>
              <a:rPr lang="en-US" altLang="ko-KR" dirty="0" smtClean="0"/>
              <a:t>Domain</a:t>
            </a:r>
            <a:endParaRPr lang="en-US" altLang="ko-KR" dirty="0"/>
          </a:p>
          <a:p>
            <a:r>
              <a:rPr lang="en-US" altLang="ko-KR" dirty="0" smtClean="0"/>
              <a:t>1. The </a:t>
            </a:r>
            <a:r>
              <a:rPr lang="en-US" altLang="ko-KR" dirty="0"/>
              <a:t>consumer activates the domain enrollment </a:t>
            </a:r>
            <a:r>
              <a:rPr lang="en-US" altLang="ko-KR" dirty="0" smtClean="0"/>
              <a:t>application, which </a:t>
            </a:r>
            <a:r>
              <a:rPr lang="en-US" altLang="ko-KR" dirty="0"/>
              <a:t>initiates contact with the DA.</a:t>
            </a:r>
          </a:p>
          <a:p>
            <a:r>
              <a:rPr lang="en-US" altLang="ko-KR" dirty="0"/>
              <a:t>2. The phone and DA establish a SAC and the device </a:t>
            </a:r>
            <a:r>
              <a:rPr lang="en-US" altLang="ko-KR" dirty="0" smtClean="0"/>
              <a:t>identifies itself </a:t>
            </a:r>
            <a:r>
              <a:rPr lang="en-US" altLang="ko-KR" dirty="0"/>
              <a:t>to the DA.</a:t>
            </a:r>
          </a:p>
          <a:p>
            <a:r>
              <a:rPr lang="en-US" altLang="ko-KR" dirty="0"/>
              <a:t>3. The consumer indicates whether he wants to form a </a:t>
            </a:r>
            <a:r>
              <a:rPr lang="en-US" altLang="ko-KR" dirty="0" smtClean="0"/>
              <a:t>new domain </a:t>
            </a:r>
            <a:r>
              <a:rPr lang="en-US" altLang="ko-KR" dirty="0"/>
              <a:t>or add the device to an existing domain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4. The </a:t>
            </a:r>
            <a:r>
              <a:rPr lang="en-US" altLang="ko-KR" dirty="0"/>
              <a:t>DA sends a new or an existing (in the case of joining </a:t>
            </a:r>
            <a:r>
              <a:rPr lang="en-US" altLang="ko-KR" dirty="0" smtClean="0"/>
              <a:t>an existing </a:t>
            </a:r>
            <a:r>
              <a:rPr lang="en-US" altLang="ko-KR" dirty="0"/>
              <a:t>domain) </a:t>
            </a:r>
            <a:r>
              <a:rPr lang="en-US" altLang="ko-KR" i="1" dirty="0" err="1"/>
              <a:t>KdPri</a:t>
            </a:r>
            <a:r>
              <a:rPr lang="en-US" altLang="ko-KR" i="1" dirty="0"/>
              <a:t> </a:t>
            </a:r>
            <a:r>
              <a:rPr lang="en-US" altLang="ko-KR" dirty="0"/>
              <a:t>and </a:t>
            </a:r>
            <a:r>
              <a:rPr lang="en-US" altLang="ko-KR" i="1" dirty="0" err="1"/>
              <a:t>DRMCert</a:t>
            </a:r>
            <a:r>
              <a:rPr lang="en-US" altLang="ko-KR" i="1" dirty="0"/>
              <a:t> </a:t>
            </a:r>
            <a:r>
              <a:rPr lang="en-US" altLang="ko-KR" dirty="0"/>
              <a:t>to the phone.</a:t>
            </a:r>
          </a:p>
          <a:p>
            <a:r>
              <a:rPr lang="en-US" altLang="ko-KR" dirty="0"/>
              <a:t>5. The phone securely installs the </a:t>
            </a:r>
            <a:r>
              <a:rPr lang="en-US" altLang="ko-KR" i="1" dirty="0" err="1"/>
              <a:t>KdPri</a:t>
            </a:r>
            <a:r>
              <a:rPr lang="en-US" altLang="ko-KR" i="1" dirty="0"/>
              <a:t> </a:t>
            </a:r>
            <a:r>
              <a:rPr lang="en-US" altLang="ko-KR" dirty="0"/>
              <a:t>into its </a:t>
            </a:r>
            <a:r>
              <a:rPr lang="en-US" altLang="ko-KR" dirty="0" err="1" smtClean="0"/>
              <a:t>accesscontrolleddatabase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47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</a:p>
          <a:p>
            <a:r>
              <a:rPr lang="en-US" altLang="ko-KR" dirty="0"/>
              <a:t>DRM Concepts and strategies</a:t>
            </a:r>
          </a:p>
          <a:p>
            <a:r>
              <a:rPr lang="en-US" altLang="ko-KR" dirty="0"/>
              <a:t>Our DRM system</a:t>
            </a:r>
          </a:p>
          <a:p>
            <a:pPr lvl="1"/>
            <a:r>
              <a:rPr lang="en-US" altLang="ko-KR" dirty="0"/>
              <a:t>DRM Manager</a:t>
            </a:r>
          </a:p>
          <a:p>
            <a:pPr lvl="1"/>
            <a:r>
              <a:rPr lang="en-US" altLang="ko-KR" dirty="0"/>
              <a:t>Trusted Application Agents</a:t>
            </a:r>
          </a:p>
          <a:p>
            <a:pPr lvl="1"/>
            <a:r>
              <a:rPr lang="en-US" altLang="ko-KR" dirty="0"/>
              <a:t>Security Agent</a:t>
            </a:r>
          </a:p>
          <a:p>
            <a:pPr lvl="1"/>
            <a:r>
              <a:rPr lang="en-US" altLang="ko-KR" dirty="0"/>
              <a:t>DRM Credential</a:t>
            </a:r>
          </a:p>
          <a:p>
            <a:r>
              <a:rPr lang="en-US" altLang="ko-KR" dirty="0"/>
              <a:t>Security issues</a:t>
            </a:r>
          </a:p>
          <a:p>
            <a:r>
              <a:rPr lang="en-US" altLang="ko-KR" dirty="0"/>
              <a:t>Family Domain</a:t>
            </a:r>
          </a:p>
          <a:p>
            <a:r>
              <a:rPr lang="en-US" altLang="ko-KR" dirty="0"/>
              <a:t>Conclusion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6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Example Use </a:t>
            </a:r>
            <a:r>
              <a:rPr lang="en-US" altLang="ko-KR" dirty="0" smtClean="0"/>
              <a:t>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Content Rendering</a:t>
            </a:r>
          </a:p>
          <a:p>
            <a:r>
              <a:rPr lang="en-US" altLang="ko-KR" dirty="0"/>
              <a:t>1. The top-level application gives the name of </a:t>
            </a:r>
            <a:r>
              <a:rPr lang="en-US" altLang="ko-KR" dirty="0" smtClean="0"/>
              <a:t>the protected </a:t>
            </a:r>
            <a:r>
              <a:rPr lang="en-US" altLang="ko-KR" dirty="0"/>
              <a:t>content and license files to the </a:t>
            </a:r>
            <a:r>
              <a:rPr lang="en-US" altLang="ko-KR" dirty="0" smtClean="0"/>
              <a:t>DRM manager</a:t>
            </a:r>
            <a:r>
              <a:rPr lang="en-US" altLang="ko-KR" dirty="0"/>
              <a:t>, which uses the phone’s root key </a:t>
            </a:r>
            <a:r>
              <a:rPr lang="en-US" altLang="ko-KR" dirty="0" smtClean="0"/>
              <a:t>to authenticate </a:t>
            </a:r>
            <a:r>
              <a:rPr lang="en-US" altLang="ko-KR" dirty="0"/>
              <a:t>the license.</a:t>
            </a:r>
          </a:p>
          <a:p>
            <a:r>
              <a:rPr lang="en-US" altLang="ko-KR" dirty="0"/>
              <a:t>2. The top-level application requests a “PLAY” action from </a:t>
            </a:r>
            <a:r>
              <a:rPr lang="en-US" altLang="ko-KR" dirty="0" smtClean="0"/>
              <a:t>the DRM </a:t>
            </a:r>
            <a:r>
              <a:rPr lang="en-US" altLang="ko-KR" dirty="0"/>
              <a:t>manager, which enforces the usage rules and, </a:t>
            </a:r>
            <a:r>
              <a:rPr lang="en-US" altLang="ko-KR" dirty="0" smtClean="0"/>
              <a:t>if necessary</a:t>
            </a:r>
            <a:r>
              <a:rPr lang="en-US" altLang="ko-KR" dirty="0"/>
              <a:t>, logs an event in the secure database.</a:t>
            </a:r>
          </a:p>
          <a:p>
            <a:r>
              <a:rPr lang="en-US" altLang="ko-KR" dirty="0"/>
              <a:t>3. The DRM manager invokes a trusted security agent </a:t>
            </a:r>
            <a:r>
              <a:rPr lang="en-US" altLang="ko-KR" dirty="0" smtClean="0"/>
              <a:t>to decrypt </a:t>
            </a:r>
            <a:r>
              <a:rPr lang="en-US" altLang="ko-KR" dirty="0"/>
              <a:t>the content key CEK using the </a:t>
            </a:r>
            <a:r>
              <a:rPr lang="en-US" altLang="ko-KR" dirty="0" err="1"/>
              <a:t>KdPri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4. The top-level application controls the rendering </a:t>
            </a:r>
            <a:r>
              <a:rPr lang="en-US" altLang="ko-KR" dirty="0" smtClean="0"/>
              <a:t>agents, which </a:t>
            </a:r>
            <a:r>
              <a:rPr lang="en-US" altLang="ko-KR" dirty="0"/>
              <a:t>decrypt, process, and send the content to an </a:t>
            </a:r>
            <a:r>
              <a:rPr lang="en-US" altLang="ko-KR" dirty="0" smtClean="0"/>
              <a:t>output device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5. If any of the above steps fail or the requested right is </a:t>
            </a:r>
            <a:r>
              <a:rPr lang="en-US" altLang="ko-KR" dirty="0" smtClean="0"/>
              <a:t>not allowed</a:t>
            </a:r>
            <a:r>
              <a:rPr lang="en-US" altLang="ko-KR" dirty="0"/>
              <a:t>, the content is not rendered and the </a:t>
            </a:r>
            <a:r>
              <a:rPr lang="en-US" altLang="ko-KR" dirty="0" smtClean="0"/>
              <a:t>top-level application </a:t>
            </a:r>
            <a:r>
              <a:rPr lang="en-US" altLang="ko-KR" dirty="0"/>
              <a:t>is notified.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75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Example Use </a:t>
            </a:r>
            <a:r>
              <a:rPr lang="en-US" altLang="ko-KR" dirty="0" smtClean="0"/>
              <a:t>Cases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Peer-to-Peer </a:t>
            </a:r>
            <a:r>
              <a:rPr lang="en-US" altLang="ko-KR" dirty="0" err="1"/>
              <a:t>Superdistribution</a:t>
            </a:r>
            <a:endParaRPr lang="en-US" altLang="ko-KR" dirty="0"/>
          </a:p>
          <a:p>
            <a:r>
              <a:rPr lang="en-US" altLang="ko-KR" dirty="0"/>
              <a:t>1. The top-level application gives the name of the </a:t>
            </a:r>
            <a:r>
              <a:rPr lang="en-US" altLang="ko-KR" dirty="0" smtClean="0"/>
              <a:t>protected content </a:t>
            </a:r>
            <a:r>
              <a:rPr lang="en-US" altLang="ko-KR" dirty="0"/>
              <a:t>and license files to the DRM manager, which </a:t>
            </a:r>
            <a:r>
              <a:rPr lang="en-US" altLang="ko-KR" dirty="0" smtClean="0"/>
              <a:t>uses the </a:t>
            </a:r>
            <a:r>
              <a:rPr lang="en-US" altLang="ko-KR" dirty="0"/>
              <a:t>phone’s root key to authenticate the license.</a:t>
            </a:r>
          </a:p>
          <a:p>
            <a:r>
              <a:rPr lang="en-US" altLang="ko-KR" dirty="0"/>
              <a:t>2. The top-level application requests a “PLAY” action from </a:t>
            </a:r>
            <a:r>
              <a:rPr lang="en-US" altLang="ko-KR" dirty="0" smtClean="0"/>
              <a:t>the DRM </a:t>
            </a:r>
            <a:r>
              <a:rPr lang="en-US" altLang="ko-KR" dirty="0"/>
              <a:t>manager. The manager determines that the </a:t>
            </a:r>
            <a:r>
              <a:rPr lang="en-US" altLang="ko-KR" dirty="0" smtClean="0"/>
              <a:t>recipient’s credentials </a:t>
            </a:r>
            <a:r>
              <a:rPr lang="en-US" altLang="ko-KR" dirty="0"/>
              <a:t>do not allow rendering. However, a </a:t>
            </a:r>
            <a:r>
              <a:rPr lang="en-US" altLang="ko-KR" dirty="0" smtClean="0"/>
              <a:t>short, decrypted </a:t>
            </a:r>
            <a:r>
              <a:rPr lang="en-US" altLang="ko-KR" dirty="0"/>
              <a:t>sample may be included with the content.</a:t>
            </a:r>
          </a:p>
          <a:p>
            <a:r>
              <a:rPr lang="en-US" altLang="ko-KR" dirty="0"/>
              <a:t>3. The user is asked whether she wants to hear the short </a:t>
            </a:r>
            <a:r>
              <a:rPr lang="en-US" altLang="ko-KR" dirty="0" smtClean="0"/>
              <a:t>sample (if </a:t>
            </a:r>
            <a:r>
              <a:rPr lang="en-US" altLang="ko-KR" dirty="0"/>
              <a:t>available) or purchase full rights to the content.</a:t>
            </a:r>
          </a:p>
          <a:p>
            <a:r>
              <a:rPr lang="en-US" altLang="ko-KR" dirty="0"/>
              <a:t>4. If the user wants to hear the sample, a trusted </a:t>
            </a:r>
            <a:r>
              <a:rPr lang="en-US" altLang="ko-KR" dirty="0" smtClean="0"/>
              <a:t>rendering agent </a:t>
            </a:r>
            <a:r>
              <a:rPr lang="en-US" altLang="ko-KR" dirty="0"/>
              <a:t>is used to render the sample.</a:t>
            </a:r>
          </a:p>
          <a:p>
            <a:r>
              <a:rPr lang="en-US" altLang="ko-KR" dirty="0"/>
              <a:t>5. If the user wants to buy the full rights, a </a:t>
            </a:r>
            <a:r>
              <a:rPr lang="en-US" altLang="ko-KR" dirty="0" smtClean="0"/>
              <a:t>purchase transaction </a:t>
            </a:r>
            <a:r>
              <a:rPr lang="en-US" altLang="ko-KR" dirty="0"/>
              <a:t>protocol is invoked and a new license </a:t>
            </a:r>
            <a:r>
              <a:rPr lang="en-US" altLang="ko-KR" dirty="0" smtClean="0"/>
              <a:t>is delivered </a:t>
            </a:r>
            <a:r>
              <a:rPr lang="en-US" altLang="ko-KR" dirty="0"/>
              <a:t>over the air.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34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DRM framework is proposed for a mobile phone environment</a:t>
            </a:r>
          </a:p>
          <a:p>
            <a:pPr lvl="1"/>
            <a:r>
              <a:rPr lang="en-US" altLang="ko-KR" dirty="0"/>
              <a:t>Also applicable to other devices </a:t>
            </a:r>
          </a:p>
          <a:p>
            <a:pPr lvl="2"/>
            <a:r>
              <a:rPr lang="en-US" altLang="ko-KR" dirty="0"/>
              <a:t>PDA, tablet pc, automobile </a:t>
            </a:r>
            <a:r>
              <a:rPr lang="en-US" altLang="ko-KR" dirty="0" err="1"/>
              <a:t>etc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DRM system</a:t>
            </a:r>
          </a:p>
          <a:p>
            <a:pPr lvl="1"/>
            <a:r>
              <a:rPr lang="en-US" altLang="ko-KR" sz="2000" dirty="0"/>
              <a:t>DRM Manager, Trusted Application Agents, Security Agents</a:t>
            </a:r>
          </a:p>
          <a:p>
            <a:endParaRPr lang="en-US" altLang="ko-KR" dirty="0"/>
          </a:p>
          <a:p>
            <a:r>
              <a:rPr lang="en-US" altLang="ko-KR" dirty="0"/>
              <a:t>Family Domain</a:t>
            </a:r>
          </a:p>
          <a:p>
            <a:pPr lvl="1"/>
            <a:r>
              <a:rPr lang="en-US" altLang="ko-KR" dirty="0"/>
              <a:t>Content could be more seamlessly shared amongst all devices owned by a </a:t>
            </a:r>
            <a:r>
              <a:rPr lang="en-US" altLang="ko-KR" dirty="0" smtClean="0"/>
              <a:t>consumer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62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3G Mobile Phone</a:t>
            </a:r>
          </a:p>
          <a:p>
            <a:pPr lvl="1"/>
            <a:r>
              <a:rPr lang="en-US" altLang="ko-KR" dirty="0"/>
              <a:t>High communication rates (144 Kbps ~2 Mbps )</a:t>
            </a:r>
          </a:p>
          <a:p>
            <a:pPr lvl="1"/>
            <a:r>
              <a:rPr lang="en-US" altLang="ko-KR" dirty="0"/>
              <a:t>Personal  Area  Networking  capability</a:t>
            </a:r>
          </a:p>
          <a:p>
            <a:pPr lvl="2"/>
            <a:r>
              <a:rPr lang="en-US" altLang="ko-KR" dirty="0"/>
              <a:t>P2P sharing of digital items over short-range networks </a:t>
            </a:r>
          </a:p>
          <a:p>
            <a:pPr lvl="1"/>
            <a:r>
              <a:rPr lang="en-US" altLang="ko-KR" dirty="0"/>
              <a:t>High Internet </a:t>
            </a:r>
            <a:r>
              <a:rPr lang="en-US" altLang="ko-KR" dirty="0" smtClean="0"/>
              <a:t>Connectivity</a:t>
            </a:r>
            <a:endParaRPr lang="en-US" altLang="ko-KR" dirty="0"/>
          </a:p>
          <a:p>
            <a:r>
              <a:rPr lang="en-US" altLang="ko-KR" dirty="0"/>
              <a:t>Business opportunities for digital contents are attracting much interest</a:t>
            </a:r>
          </a:p>
          <a:p>
            <a:r>
              <a:rPr lang="en-US" altLang="ko-KR" dirty="0"/>
              <a:t>Losses from piracy</a:t>
            </a:r>
          </a:p>
          <a:p>
            <a:endParaRPr lang="en-US" altLang="ko-KR" dirty="0" smtClean="0"/>
          </a:p>
          <a:p>
            <a:r>
              <a:rPr lang="en-US" altLang="ko-KR" dirty="0"/>
              <a:t>Digital Rights Management(DRM) will be an essential </a:t>
            </a:r>
            <a:r>
              <a:rPr lang="en-US" altLang="ko-KR" dirty="0" smtClean="0"/>
              <a:t>component for </a:t>
            </a:r>
            <a:r>
              <a:rPr lang="en-US" altLang="ko-KR" dirty="0"/>
              <a:t>future mobile </a:t>
            </a:r>
            <a:r>
              <a:rPr lang="en-US" altLang="ko-KR" dirty="0" smtClean="0"/>
              <a:t>phones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7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DRM concepts and </a:t>
            </a:r>
            <a:r>
              <a:rPr lang="en-US" altLang="ko-KR" dirty="0" smtClean="0"/>
              <a:t>strategies</a:t>
            </a:r>
            <a:br>
              <a:rPr lang="en-US" altLang="ko-KR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en-US" altLang="ko-KR" dirty="0"/>
              <a:t>T</a:t>
            </a:r>
            <a:r>
              <a:rPr lang="en-US" altLang="ko-KR" dirty="0" smtClean="0"/>
              <a:t>rusted </a:t>
            </a:r>
            <a:r>
              <a:rPr lang="en-US" altLang="ko-KR" dirty="0"/>
              <a:t>DRM system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1100" y="1253331"/>
            <a:ext cx="6781800" cy="5133975"/>
          </a:xfrm>
          <a:prstGeom prst="rect">
            <a:avLst/>
          </a:prstGeom>
        </p:spPr>
      </p:pic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68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DRM concepts and </a:t>
            </a:r>
            <a:r>
              <a:rPr lang="en-US" altLang="ko-KR" dirty="0" smtClean="0"/>
              <a:t>strategies</a:t>
            </a:r>
            <a:br>
              <a:rPr lang="en-US" altLang="ko-KR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en-US" altLang="ko-KR" dirty="0"/>
              <a:t>T</a:t>
            </a:r>
            <a:r>
              <a:rPr lang="en-US" altLang="ko-KR" dirty="0" smtClean="0"/>
              <a:t>rusted </a:t>
            </a:r>
            <a:r>
              <a:rPr lang="en-US" altLang="ko-KR" dirty="0"/>
              <a:t>DRM system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License File</a:t>
            </a:r>
          </a:p>
          <a:p>
            <a:pPr lvl="1"/>
            <a:r>
              <a:rPr lang="en-US" altLang="ko-KR" dirty="0"/>
              <a:t>Metadata</a:t>
            </a:r>
          </a:p>
          <a:p>
            <a:pPr lvl="1"/>
            <a:r>
              <a:rPr lang="en-US" altLang="ko-KR" dirty="0"/>
              <a:t>Usage Rules</a:t>
            </a:r>
          </a:p>
          <a:p>
            <a:pPr lvl="1"/>
            <a:r>
              <a:rPr lang="en-US" altLang="ko-KR" dirty="0"/>
              <a:t>Content Encryption Key (CEK)</a:t>
            </a:r>
          </a:p>
          <a:p>
            <a:pPr lvl="1"/>
            <a:r>
              <a:rPr lang="en-US" altLang="ko-KR" dirty="0"/>
              <a:t>Hash </a:t>
            </a:r>
          </a:p>
          <a:p>
            <a:pPr lvl="1"/>
            <a:r>
              <a:rPr lang="en-US" altLang="ko-KR" dirty="0"/>
              <a:t>Digital Signature</a:t>
            </a:r>
          </a:p>
          <a:p>
            <a:pPr lvl="1"/>
            <a:r>
              <a:rPr lang="en-US" altLang="ko-KR" dirty="0"/>
              <a:t>For authenticity and </a:t>
            </a:r>
            <a:r>
              <a:rPr lang="en-US" altLang="ko-KR" dirty="0" smtClean="0"/>
              <a:t>integrity</a:t>
            </a:r>
            <a:endParaRPr lang="en-US" altLang="ko-KR" dirty="0"/>
          </a:p>
          <a:p>
            <a:r>
              <a:rPr lang="en-US" altLang="ko-KR" dirty="0"/>
              <a:t>Protected Content </a:t>
            </a:r>
            <a:r>
              <a:rPr lang="en-US" altLang="ko-KR" dirty="0" smtClean="0"/>
              <a:t>File</a:t>
            </a:r>
          </a:p>
          <a:p>
            <a:pPr lvl="1"/>
            <a:r>
              <a:rPr lang="en-US" altLang="ko-KR" dirty="0" smtClean="0"/>
              <a:t>Encrypted</a:t>
            </a:r>
            <a:r>
              <a:rPr lang="en-US" altLang="ko-KR" dirty="0"/>
              <a:t> </a:t>
            </a:r>
            <a:r>
              <a:rPr lang="en-US" altLang="ko-KR" dirty="0" smtClean="0"/>
              <a:t>with </a:t>
            </a:r>
            <a:r>
              <a:rPr lang="en-US" altLang="ko-KR" dirty="0"/>
              <a:t>CEK</a:t>
            </a:r>
            <a:endParaRPr lang="en-US" altLang="ko-KR" dirty="0" smtClean="0"/>
          </a:p>
          <a:p>
            <a:r>
              <a:rPr lang="en-US" altLang="ko-KR" dirty="0"/>
              <a:t>Trusted </a:t>
            </a:r>
            <a:r>
              <a:rPr lang="en-US" altLang="ko-KR" dirty="0" smtClean="0"/>
              <a:t>DRM </a:t>
            </a:r>
            <a:r>
              <a:rPr lang="en-US" altLang="ko-KR" dirty="0"/>
              <a:t>System</a:t>
            </a:r>
          </a:p>
          <a:p>
            <a:pPr lvl="1"/>
            <a:r>
              <a:rPr lang="en-US" altLang="ko-KR" dirty="0"/>
              <a:t>DRM Service</a:t>
            </a:r>
          </a:p>
          <a:p>
            <a:pPr lvl="2"/>
            <a:r>
              <a:rPr lang="en-US" altLang="ko-KR" dirty="0"/>
              <a:t>Verify the signature &amp; the hash of content </a:t>
            </a:r>
          </a:p>
          <a:p>
            <a:pPr lvl="2"/>
            <a:r>
              <a:rPr lang="en-US" altLang="ko-KR" dirty="0"/>
              <a:t>Decrypt the </a:t>
            </a:r>
            <a:r>
              <a:rPr lang="en-US" altLang="ko-KR" dirty="0" smtClean="0"/>
              <a:t>content</a:t>
            </a:r>
          </a:p>
          <a:p>
            <a:pPr lvl="1"/>
            <a:r>
              <a:rPr lang="en-US" altLang="ko-KR" dirty="0" smtClean="0"/>
              <a:t>Rendering </a:t>
            </a:r>
            <a:r>
              <a:rPr lang="en-US" altLang="ko-KR" dirty="0"/>
              <a:t>Software (When content is rendered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1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DRM concepts and </a:t>
            </a:r>
            <a:r>
              <a:rPr lang="en-US" altLang="ko-KR" dirty="0" smtClean="0"/>
              <a:t>strategies</a:t>
            </a:r>
            <a:br>
              <a:rPr lang="en-US" altLang="ko-KR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en-US" altLang="ko-KR" dirty="0"/>
              <a:t>Open Mobile Alliance DRM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ko-KR" dirty="0"/>
              <a:t>Open Mobile Alliance (OMA)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d</a:t>
            </a:r>
            <a:r>
              <a:rPr lang="en-US" altLang="ko-KR" dirty="0" smtClean="0"/>
              <a:t>eveloping DRM standards </a:t>
            </a:r>
            <a:r>
              <a:rPr lang="en-US" altLang="ko-KR" dirty="0"/>
              <a:t>for the mobile phone industry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released </a:t>
            </a:r>
            <a:r>
              <a:rPr lang="en-US" altLang="ko-KR" dirty="0" smtClean="0"/>
              <a:t>Version 1.0 DRM specification</a:t>
            </a:r>
            <a:endParaRPr lang="en-US" altLang="ko-KR" dirty="0"/>
          </a:p>
          <a:p>
            <a:pPr marL="776288" lvl="2" indent="0">
              <a:buFont typeface="Arial" charset="0"/>
              <a:buNone/>
              <a:defRPr/>
            </a:pPr>
            <a:endParaRPr lang="en-US" altLang="ko-KR" dirty="0"/>
          </a:p>
          <a:p>
            <a:pPr>
              <a:buFont typeface="Arial" charset="0"/>
              <a:buChar char="•"/>
              <a:defRPr/>
            </a:pPr>
            <a:r>
              <a:rPr lang="en-US" altLang="ko-KR" dirty="0"/>
              <a:t>Open Mobile Alliance DRM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Goal</a:t>
            </a:r>
          </a:p>
          <a:p>
            <a:pPr lvl="2">
              <a:buFont typeface="Arial" charset="0"/>
              <a:buChar char="•"/>
              <a:defRPr/>
            </a:pPr>
            <a:r>
              <a:rPr lang="en-US" altLang="ko-KR" dirty="0"/>
              <a:t>Devise a </a:t>
            </a:r>
            <a:r>
              <a:rPr lang="en-US" altLang="ko-KR" dirty="0">
                <a:solidFill>
                  <a:srgbClr val="FF0000"/>
                </a:solidFill>
              </a:rPr>
              <a:t>consumer-friendly</a:t>
            </a:r>
            <a:r>
              <a:rPr lang="en-US" altLang="ko-KR" dirty="0"/>
              <a:t> DRM standard</a:t>
            </a:r>
          </a:p>
          <a:p>
            <a:pPr lvl="2">
              <a:buFont typeface="Arial" charset="0"/>
              <a:buChar char="•"/>
              <a:defRPr/>
            </a:pPr>
            <a:r>
              <a:rPr lang="en-US" altLang="ko-KR" dirty="0"/>
              <a:t>“Content files can be distributed to other devices, but that licenses to use this content must be obtained from a server called the right </a:t>
            </a:r>
            <a:r>
              <a:rPr lang="en-US" altLang="ko-KR" dirty="0" smtClean="0"/>
              <a:t>issuer”</a:t>
            </a:r>
          </a:p>
          <a:p>
            <a:pPr marL="914400" lvl="2" indent="0">
              <a:buNone/>
              <a:defRPr/>
            </a:pPr>
            <a:endParaRPr lang="en-US" altLang="ko-KR" dirty="0" smtClean="0"/>
          </a:p>
          <a:p>
            <a:pPr lvl="2">
              <a:buFont typeface="Arial" charset="0"/>
              <a:buChar char="•"/>
              <a:defRPr/>
            </a:pPr>
            <a:r>
              <a:rPr lang="en-US" altLang="ko-KR" dirty="0" smtClean="0"/>
              <a:t>In </a:t>
            </a:r>
            <a:r>
              <a:rPr lang="en-US" altLang="ko-KR" dirty="0"/>
              <a:t>this paper, </a:t>
            </a:r>
            <a:r>
              <a:rPr lang="en-US" altLang="ko-KR" b="1" dirty="0"/>
              <a:t>“Family Domain” approach </a:t>
            </a:r>
            <a:r>
              <a:rPr lang="en-US" altLang="ko-KR" dirty="0"/>
              <a:t>is proposed</a:t>
            </a:r>
          </a:p>
          <a:p>
            <a:pPr lvl="3">
              <a:buFont typeface="Arial" charset="0"/>
              <a:buChar char="•"/>
              <a:defRPr/>
            </a:pPr>
            <a:r>
              <a:rPr lang="en-US" altLang="ko-KR" dirty="0"/>
              <a:t>Distributed contents to all devices owned by a consumer</a:t>
            </a:r>
          </a:p>
          <a:p>
            <a:pPr lvl="3">
              <a:buFont typeface="Arial" charset="0"/>
              <a:buChar char="•"/>
              <a:defRPr/>
            </a:pPr>
            <a:r>
              <a:rPr lang="en-US" altLang="ko-KR" dirty="0"/>
              <a:t>No need to acquire a new license for each transfer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99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DRM System - OS with DRM Extensions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How to interface the DRM and security S/W with the phone’s OS and applications</a:t>
            </a:r>
          </a:p>
          <a:p>
            <a:pPr lvl="1"/>
            <a:r>
              <a:rPr lang="en-US" altLang="ko-KR" dirty="0"/>
              <a:t>Two approaches of </a:t>
            </a:r>
            <a:r>
              <a:rPr lang="en-US" altLang="ko-KR" dirty="0" err="1"/>
              <a:t>Schneck’s</a:t>
            </a:r>
            <a:r>
              <a:rPr lang="en-US" altLang="ko-KR" dirty="0"/>
              <a:t> paper</a:t>
            </a:r>
          </a:p>
          <a:p>
            <a:pPr lvl="2"/>
            <a:r>
              <a:rPr lang="en-US" altLang="ko-KR" dirty="0"/>
              <a:t>Replace the I/O elements of OS with new modules</a:t>
            </a:r>
          </a:p>
          <a:p>
            <a:pPr lvl="2"/>
            <a:r>
              <a:rPr lang="en-US" altLang="ko-KR" dirty="0" err="1"/>
              <a:t>Hyperadvisor</a:t>
            </a:r>
            <a:endParaRPr lang="en-US" altLang="ko-KR" dirty="0"/>
          </a:p>
          <a:p>
            <a:pPr lvl="2"/>
            <a:endParaRPr lang="en-US" altLang="ko-KR" dirty="0"/>
          </a:p>
          <a:p>
            <a:r>
              <a:rPr lang="en-US" altLang="ko-KR" dirty="0" smtClean="0"/>
              <a:t>This paper`s approach</a:t>
            </a:r>
            <a:endParaRPr lang="en-US" altLang="ko-KR" dirty="0"/>
          </a:p>
          <a:p>
            <a:pPr lvl="1"/>
            <a:r>
              <a:rPr lang="en-US" altLang="ko-KR" dirty="0"/>
              <a:t>The OS is extended </a:t>
            </a:r>
            <a:r>
              <a:rPr lang="en-US" altLang="ko-KR" dirty="0" smtClean="0"/>
              <a:t>to support DRM functionality</a:t>
            </a:r>
          </a:p>
          <a:p>
            <a:pPr lvl="1"/>
            <a:r>
              <a:rPr lang="en-US" altLang="ko-KR" dirty="0" smtClean="0"/>
              <a:t>Access </a:t>
            </a:r>
            <a:r>
              <a:rPr lang="en-US" altLang="ko-KR" dirty="0"/>
              <a:t>these extended </a:t>
            </a:r>
            <a:r>
              <a:rPr lang="en-US" altLang="ko-KR" dirty="0" smtClean="0"/>
              <a:t>system </a:t>
            </a:r>
            <a:r>
              <a:rPr lang="en-US" altLang="ko-KR" dirty="0"/>
              <a:t>services through </a:t>
            </a:r>
            <a:r>
              <a:rPr lang="en-US" altLang="ko-KR" dirty="0" smtClean="0"/>
              <a:t>APIs</a:t>
            </a:r>
          </a:p>
          <a:p>
            <a:pPr lvl="1"/>
            <a:r>
              <a:rPr lang="en-US" altLang="ko-KR" dirty="0"/>
              <a:t>These </a:t>
            </a:r>
            <a:r>
              <a:rPr lang="en-US" altLang="ko-KR" dirty="0" smtClean="0"/>
              <a:t>extensions run in “privileged </a:t>
            </a:r>
            <a:r>
              <a:rPr lang="en-US" altLang="ko-KR" dirty="0"/>
              <a:t>mode”</a:t>
            </a:r>
          </a:p>
          <a:p>
            <a:pPr lvl="1"/>
            <a:r>
              <a:rPr lang="en-US" altLang="ko-KR" dirty="0"/>
              <a:t>Applications </a:t>
            </a:r>
            <a:r>
              <a:rPr lang="en-US" altLang="ko-KR" dirty="0" smtClean="0"/>
              <a:t>run in “user </a:t>
            </a:r>
            <a:r>
              <a:rPr lang="en-US" altLang="ko-KR" dirty="0"/>
              <a:t>mode</a:t>
            </a:r>
            <a:r>
              <a:rPr lang="en-US" altLang="ko-KR" dirty="0" smtClean="0"/>
              <a:t>”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41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DRM </a:t>
            </a:r>
            <a:r>
              <a:rPr lang="en-US" altLang="ko-KR" dirty="0" smtClean="0"/>
              <a:t>System - OS with DRM Extensions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8</a:t>
            </a:fld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989" y="1247775"/>
            <a:ext cx="6476022" cy="514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DRM System </a:t>
            </a:r>
            <a:r>
              <a:rPr lang="en-US" altLang="ko-KR" dirty="0" smtClean="0"/>
              <a:t>– DRM Manager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CEF-8BEC-459B-9790-3B786610A215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ko-KR" dirty="0"/>
              <a:t>Authenticate Licenses and Content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Before use protected digital content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Need to verify the integrity and </a:t>
            </a:r>
            <a:r>
              <a:rPr lang="en-US" altLang="ko-KR" dirty="0" smtClean="0"/>
              <a:t>authenticity </a:t>
            </a:r>
            <a:r>
              <a:rPr lang="en-US" altLang="ko-KR" dirty="0"/>
              <a:t>of the license </a:t>
            </a:r>
            <a:r>
              <a:rPr lang="en-US" altLang="ko-KR" dirty="0" smtClean="0"/>
              <a:t>file</a:t>
            </a:r>
          </a:p>
          <a:p>
            <a:pPr lvl="2">
              <a:buFont typeface="Arial" charset="0"/>
              <a:buChar char="•"/>
              <a:defRPr/>
            </a:pPr>
            <a:r>
              <a:rPr lang="en-US" altLang="ko-KR" dirty="0" smtClean="0"/>
              <a:t>Verify </a:t>
            </a:r>
            <a:r>
              <a:rPr lang="en-US" altLang="ko-KR" dirty="0"/>
              <a:t>Cryptographic hash of the license file</a:t>
            </a:r>
          </a:p>
          <a:p>
            <a:pPr>
              <a:buFont typeface="Arial" charset="0"/>
              <a:buChar char="•"/>
              <a:defRPr/>
            </a:pPr>
            <a:r>
              <a:rPr lang="en-US" altLang="ko-KR" dirty="0" smtClean="0"/>
              <a:t>Enforce </a:t>
            </a:r>
            <a:r>
              <a:rPr lang="en-US" altLang="ko-KR" dirty="0"/>
              <a:t>Rights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Actions can be associated with three types of rights</a:t>
            </a:r>
            <a:endParaRPr lang="en-US" altLang="ko-KR" sz="1500" dirty="0"/>
          </a:p>
          <a:p>
            <a:pPr lvl="2">
              <a:buFont typeface="Arial" charset="0"/>
              <a:buChar char="•"/>
              <a:defRPr/>
            </a:pPr>
            <a:r>
              <a:rPr lang="en-US" altLang="ko-KR" dirty="0"/>
              <a:t>Render rights ,Transport rights, Derivative work rights</a:t>
            </a:r>
            <a:endParaRPr lang="en-US" altLang="ko-KR" sz="1200" dirty="0"/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Rights to an action are assigned to a device</a:t>
            </a:r>
          </a:p>
          <a:p>
            <a:pPr lvl="2">
              <a:buFont typeface="Arial" charset="0"/>
              <a:buChar char="•"/>
              <a:defRPr/>
            </a:pPr>
            <a:r>
              <a:rPr lang="en-US" altLang="ko-KR" dirty="0"/>
              <a:t>Use device’s </a:t>
            </a:r>
            <a:r>
              <a:rPr lang="en-US" altLang="ko-KR" dirty="0" smtClean="0"/>
              <a:t>credentials (key/certificate manager)</a:t>
            </a:r>
            <a:endParaRPr lang="en-US" altLang="ko-KR" dirty="0"/>
          </a:p>
          <a:p>
            <a:pPr lvl="1">
              <a:buFont typeface="Arial" charset="0"/>
              <a:buChar char="•"/>
              <a:defRPr/>
            </a:pPr>
            <a:r>
              <a:rPr lang="en-US" altLang="ko-KR" dirty="0" smtClean="0"/>
              <a:t>Perform </a:t>
            </a:r>
            <a:r>
              <a:rPr lang="en-US" altLang="ko-KR" dirty="0"/>
              <a:t>additional event for an </a:t>
            </a:r>
            <a:r>
              <a:rPr lang="en-US" altLang="ko-KR" dirty="0" smtClean="0"/>
              <a:t>action</a:t>
            </a:r>
            <a:endParaRPr lang="en-US" altLang="ko-KR" sz="1500" dirty="0"/>
          </a:p>
          <a:p>
            <a:pPr>
              <a:buFont typeface="Arial" charset="0"/>
              <a:buChar char="•"/>
              <a:defRPr/>
            </a:pPr>
            <a:r>
              <a:rPr lang="en-US" altLang="ko-KR" dirty="0"/>
              <a:t>Decrypt Content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sz="1500" dirty="0"/>
              <a:t>Decrypt the content using key 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sz="1500" dirty="0"/>
              <a:t>Route it to a trusted application </a:t>
            </a:r>
            <a:r>
              <a:rPr lang="en-US" altLang="ko-KR" sz="1500" dirty="0" smtClean="0"/>
              <a:t>agent</a:t>
            </a:r>
            <a:endParaRPr lang="en-US" altLang="ko-KR" sz="1500" dirty="0"/>
          </a:p>
        </p:txBody>
      </p:sp>
    </p:spTree>
    <p:extLst>
      <p:ext uri="{BB962C8B-B14F-4D97-AF65-F5344CB8AC3E}">
        <p14:creationId xmlns:p14="http://schemas.microsoft.com/office/powerpoint/2010/main" val="40207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1933</TotalTime>
  <Words>1353</Words>
  <Application>Microsoft Office PowerPoint</Application>
  <PresentationFormat>화면 슬라이드 쇼(4:3)</PresentationFormat>
  <Paragraphs>195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9" baseType="lpstr">
      <vt:lpstr>Arial Unicode MS</vt:lpstr>
      <vt:lpstr>맑은 고딕</vt:lpstr>
      <vt:lpstr>함초롬돋움</vt:lpstr>
      <vt:lpstr>Arial</vt:lpstr>
      <vt:lpstr>Calibri</vt:lpstr>
      <vt:lpstr>Consolas</vt:lpstr>
      <vt:lpstr>Office 테마</vt:lpstr>
      <vt:lpstr>Digital Rights Management in a 3G Mobile Phone and Beyond</vt:lpstr>
      <vt:lpstr>Contents</vt:lpstr>
      <vt:lpstr>Introduction</vt:lpstr>
      <vt:lpstr>DRM concepts and strategies  - Trusted DRM system</vt:lpstr>
      <vt:lpstr>DRM concepts and strategies  - Trusted DRM system</vt:lpstr>
      <vt:lpstr>DRM concepts and strategies  - Open Mobile Alliance DRM</vt:lpstr>
      <vt:lpstr>DRM System - OS with DRM Extensions</vt:lpstr>
      <vt:lpstr>DRM System - OS with DRM Extensions</vt:lpstr>
      <vt:lpstr>DRM System – DRM Manager</vt:lpstr>
      <vt:lpstr>DRM System – DRM Manager</vt:lpstr>
      <vt:lpstr>DRM System – Trusted Application Agents</vt:lpstr>
      <vt:lpstr>DRM System – Trusted Application Agents</vt:lpstr>
      <vt:lpstr>DRM System – Security Agents</vt:lpstr>
      <vt:lpstr>DRM System – DRM Credentials</vt:lpstr>
      <vt:lpstr>DRM System – DRM Credentials</vt:lpstr>
      <vt:lpstr>Security Issues</vt:lpstr>
      <vt:lpstr>Family Domain</vt:lpstr>
      <vt:lpstr>Example Use Cases</vt:lpstr>
      <vt:lpstr>Example Use Cases</vt:lpstr>
      <vt:lpstr>Example Use Cases</vt:lpstr>
      <vt:lpstr>Example Use Cases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Jaejin Lee</dc:creator>
  <cp:lastModifiedBy>ilkoo</cp:lastModifiedBy>
  <cp:revision>342</cp:revision>
  <dcterms:created xsi:type="dcterms:W3CDTF">2015-02-26T02:01:36Z</dcterms:created>
  <dcterms:modified xsi:type="dcterms:W3CDTF">2015-11-30T14:58:12Z</dcterms:modified>
</cp:coreProperties>
</file>